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9" r:id="rId2"/>
    <p:sldId id="301" r:id="rId3"/>
    <p:sldId id="300" r:id="rId4"/>
    <p:sldId id="429" r:id="rId5"/>
    <p:sldId id="430" r:id="rId6"/>
    <p:sldId id="408" r:id="rId7"/>
    <p:sldId id="432" r:id="rId8"/>
    <p:sldId id="433" r:id="rId9"/>
    <p:sldId id="434" r:id="rId10"/>
    <p:sldId id="436" r:id="rId11"/>
    <p:sldId id="431" r:id="rId12"/>
    <p:sldId id="437" r:id="rId13"/>
    <p:sldId id="438" r:id="rId14"/>
    <p:sldId id="39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EE6F3-99CC-475B-AA9C-5DC883C78876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BE359-7830-4CD8-BCA3-745CA0513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621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75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ypto.modoo.at/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C164-2044-4B94-9DEC-663087541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024537-D5CB-43BB-9208-BB9747562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C1ACC-9665-4E26-A6BB-88C3FD36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02BAD-2B0D-405A-9F75-ED6746BD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FC67FE-9CC0-4187-9552-B0534CCC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027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E5F26-C7FD-4448-9A9E-2644371D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6553F5-7A74-4D61-87FB-30A1D06A8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9D878-110D-4598-944A-47D89E2C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A0DFB-0AF1-4977-9E39-73F02E43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CC4B8-C77E-4C24-A76C-6BE2C413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94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F621DD-C658-400C-A35E-E5E61667D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DB78B1-5EB3-4941-9CEF-01294DE21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6EDD8-B86F-41DD-A902-D51BD6C4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B4D90-721A-494B-99A6-9D284DBD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B227C3-7F41-4024-9B1A-1A098DAF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525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81522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81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297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68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1CEA4-DF3D-4A7B-B6A4-78A098CE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8640E-DCA5-4937-92EC-8635FC5E6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1E616-B2DD-48CF-9DD7-443951D76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BE1C8-2838-49F1-AE3E-F02E050F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1D5D7D-DFEA-46BF-A516-A3D3768D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57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18F27-E966-4C97-BD01-311687D5A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4B5F8A-A7E3-4B1C-8771-190D9A509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C6C9B-D85B-49CE-8CDE-C72AB19A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D950A-7DFE-46E8-B6C8-69467E48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E4EEC-288E-4DD5-B454-58C389DD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7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9A00B-B566-4401-B8C4-8C61203A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44447-FFDB-4BE4-B715-7DA9EDD36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516FB-7422-428B-8452-A4FE66A61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E4891-51D1-43C3-97A6-438BA7712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C6374-989C-477B-A13B-D8A33E96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ACA518-AAF5-4A96-92B4-17D0D5FB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0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39532-6E23-4122-9177-773AAD83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9725E0-0A50-4352-A434-9F60DA586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33BE3-F4BB-4539-A8F4-628D990A0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78C80B-1D00-4B07-9882-0BB8777BC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50E543-7F56-4628-90E6-9B08E44E6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F1B0AB-9031-4873-967B-D8203F04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7E1970-1B11-474D-B169-D64D51E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0D8EC-A611-4AEE-ADDB-2F97274A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8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D49CD-9596-40FA-9F10-BE3C7E03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D14E95-E58D-4BCC-8E6D-6F76097A0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3940D9-73F6-43C7-91F4-3B31C281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0A5F36-E64C-4548-B389-86021745C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34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0337B4-D58D-43CB-B2FB-BBDC2DEE4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6D8824-5852-44D3-8B7C-08EE9AF70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22F498-8499-49E8-84E8-C1E8CB22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58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06CBB-CAD3-46E1-8C45-A7C080293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4EBCE-D70D-42F9-A186-87D19A6A5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0D3E7E-7BB2-4672-A620-FA5E3442B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FEF0F6-C079-42BE-B689-A4B9E864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F3393-A346-49A2-9133-EE65B5A7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545BC6-2999-4710-B536-0E8379A8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5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7EDD8-0785-4E09-BC53-FC10C7B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2A4913-D66B-4A17-AB63-F61942DAA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B629F-6EC2-49B3-B7A0-4A9E42037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70A25-BFF7-4FC9-AD0B-51D77AB9C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20B7C-FF83-4493-A0CA-B50177D8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E9F9CC-CF10-4925-8FF0-4A1A6B87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8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484E9D-1CB6-4315-98CD-6274733E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399358-CD7A-40C8-8160-1596293E4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9EE5D-439F-429B-8105-2BC8CA59D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93BD2-A49E-45B5-AA55-8CE9BB5DFDD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F919D2-AD6C-45FC-8487-CEE0ED33A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814CB-FB8F-4AB6-A8DC-A53240BB2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9D85D-2A74-4A5F-A044-335A339B6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tiff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04698" y="866460"/>
            <a:ext cx="8896902" cy="2387600"/>
          </a:xfrm>
        </p:spPr>
        <p:txBody>
          <a:bodyPr>
            <a:normAutofit/>
          </a:bodyPr>
          <a:lstStyle/>
          <a:p>
            <a:r>
              <a:rPr lang="en-US" altLang="ko-KR" sz="4500" dirty="0"/>
              <a:t>CUDA programing</a:t>
            </a:r>
            <a:endParaRPr lang="ko-KR" altLang="en-US" sz="45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04698" y="3795562"/>
            <a:ext cx="8403774" cy="1655762"/>
          </a:xfrm>
        </p:spPr>
        <p:txBody>
          <a:bodyPr/>
          <a:lstStyle/>
          <a:p>
            <a:r>
              <a:rPr lang="en-US" altLang="ko-KR"/>
              <a:t>Kyung </a:t>
            </a:r>
            <a:r>
              <a:rPr lang="en-US" altLang="ko-KR" dirty="0"/>
              <a:t>Bae Jang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F3FCFC-E447-B545-AF09-897DCBF40131}"/>
              </a:ext>
            </a:extLst>
          </p:cNvPr>
          <p:cNvSpPr/>
          <p:nvPr/>
        </p:nvSpPr>
        <p:spPr>
          <a:xfrm>
            <a:off x="5570180" y="4254111"/>
            <a:ext cx="3472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https://youtu.be/nRmNMzJLjoU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09667-9423-374D-89C5-80CCC94D9D3D}"/>
              </a:ext>
            </a:extLst>
          </p:cNvPr>
          <p:cNvSpPr txBox="1"/>
          <p:nvPr/>
        </p:nvSpPr>
        <p:spPr>
          <a:xfrm>
            <a:off x="1997765" y="6122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160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BCB1B-01BD-6C4F-9C09-78DCCB4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SIMECK – CUDA C(2)</a:t>
            </a:r>
            <a:endParaRPr kumimoji="1" lang="ko-Kore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77F0-559B-144F-A09D-9446BBF02065}"/>
              </a:ext>
            </a:extLst>
          </p:cNvPr>
          <p:cNvSpPr txBox="1"/>
          <p:nvPr/>
        </p:nvSpPr>
        <p:spPr>
          <a:xfrm>
            <a:off x="641838" y="1257299"/>
            <a:ext cx="814222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SIMECK 32/64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Encrypt multiple messages</a:t>
            </a:r>
            <a:r>
              <a:rPr lang="en-US" altLang="ko-KR" dirty="0"/>
              <a:t>(1024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76)</a:t>
            </a:r>
            <a:r>
              <a:rPr lang="ko-KR" altLang="en-US" dirty="0"/>
              <a:t> </a:t>
            </a:r>
            <a:r>
              <a:rPr lang="en-US" altLang="ko-KR" dirty="0"/>
              <a:t>with multiple keys (1024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76)</a:t>
            </a: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EFC7F1-C1F6-134E-8533-315ECF5D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2332501"/>
            <a:ext cx="5324475" cy="3354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BB1EC0-A038-E549-B421-FDA141362B12}"/>
              </a:ext>
            </a:extLst>
          </p:cNvPr>
          <p:cNvSpPr/>
          <p:nvPr/>
        </p:nvSpPr>
        <p:spPr>
          <a:xfrm>
            <a:off x="1638299" y="2332501"/>
            <a:ext cx="6576741" cy="335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95338-4BCC-6341-8D0E-9150B3069C21}"/>
              </a:ext>
            </a:extLst>
          </p:cNvPr>
          <p:cNvSpPr txBox="1"/>
          <p:nvPr/>
        </p:nvSpPr>
        <p:spPr>
          <a:xfrm>
            <a:off x="7038975" y="443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AF8F8-7185-954B-9914-84D7333D9E1D}"/>
              </a:ext>
            </a:extLst>
          </p:cNvPr>
          <p:cNvSpPr txBox="1"/>
          <p:nvPr/>
        </p:nvSpPr>
        <p:spPr>
          <a:xfrm>
            <a:off x="5575768" y="4704436"/>
            <a:ext cx="20941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allocate</a:t>
            </a:r>
            <a:r>
              <a:rPr kumimoji="1" lang="ko-KR" altLang="en-US" sz="1500" dirty="0"/>
              <a:t> </a:t>
            </a:r>
            <a:r>
              <a:rPr kumimoji="1" lang="en-US" altLang="ko-Kore-KR" sz="1500" dirty="0"/>
              <a:t>G</a:t>
            </a:r>
            <a:r>
              <a:rPr kumimoji="1" lang="en-US" altLang="ko-KR" sz="1500" dirty="0"/>
              <a:t>PU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memory</a:t>
            </a:r>
            <a:endParaRPr kumimoji="1" lang="ko-Kore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18774-87E4-1247-B0CA-916BE64B52A3}"/>
              </a:ext>
            </a:extLst>
          </p:cNvPr>
          <p:cNvSpPr txBox="1"/>
          <p:nvPr/>
        </p:nvSpPr>
        <p:spPr>
          <a:xfrm>
            <a:off x="6962774" y="5334762"/>
            <a:ext cx="12522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CPU </a:t>
            </a:r>
            <a:r>
              <a:rPr kumimoji="1" lang="en-US" altLang="ko-Kore-KR" sz="1500" dirty="0">
                <a:sym typeface="Wingdings" pitchFamily="2" charset="2"/>
              </a:rPr>
              <a:t> GPU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258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F96EDE-DC5B-6547-B8D6-AF4EAE93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" y="1507245"/>
            <a:ext cx="5085080" cy="213741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5B431B4-2351-6748-90FE-D2E94822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SIMECK – CUDA C(2)</a:t>
            </a:r>
            <a:endParaRPr kumimoji="1" lang="ko-Kore-KR" alt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1D41E3-023B-AA40-8921-E661143C9553}"/>
              </a:ext>
            </a:extLst>
          </p:cNvPr>
          <p:cNvSpPr/>
          <p:nvPr/>
        </p:nvSpPr>
        <p:spPr>
          <a:xfrm>
            <a:off x="847724" y="1408576"/>
            <a:ext cx="8858251" cy="2334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9699E-EBC8-AB4B-BE47-596E2138F10C}"/>
              </a:ext>
            </a:extLst>
          </p:cNvPr>
          <p:cNvSpPr txBox="1"/>
          <p:nvPr/>
        </p:nvSpPr>
        <p:spPr>
          <a:xfrm>
            <a:off x="4614861" y="1989811"/>
            <a:ext cx="49493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Parallel Encryption (76</a:t>
            </a:r>
            <a:r>
              <a:rPr kumimoji="1" lang="en-US" altLang="ko-Kore-KR" sz="1500" i="1" dirty="0"/>
              <a:t> </a:t>
            </a:r>
            <a:r>
              <a:rPr kumimoji="1" lang="en-US" altLang="ko-Kore-KR" sz="1500" dirty="0"/>
              <a:t>block , block per thread : 1024)</a:t>
            </a:r>
            <a:endParaRPr kumimoji="1" lang="ko-Kore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EB185-6CBC-6E44-B030-535FF7CE6234}"/>
              </a:ext>
            </a:extLst>
          </p:cNvPr>
          <p:cNvSpPr txBox="1"/>
          <p:nvPr/>
        </p:nvSpPr>
        <p:spPr>
          <a:xfrm>
            <a:off x="6028690" y="2312976"/>
            <a:ext cx="12522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GPU </a:t>
            </a:r>
            <a:r>
              <a:rPr kumimoji="1" lang="en-US" altLang="ko-Kore-KR" sz="1500" dirty="0">
                <a:sym typeface="Wingdings" pitchFamily="2" charset="2"/>
              </a:rPr>
              <a:t> </a:t>
            </a:r>
            <a:r>
              <a:rPr kumimoji="1" lang="en-US" altLang="ko-Kore-KR" sz="1500" dirty="0"/>
              <a:t>CPU</a:t>
            </a:r>
            <a:endParaRPr kumimoji="1" lang="ko-Kore-KR" altLang="en-US" sz="1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0F4505-F8BC-5C41-9BA2-85495A7F3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106" y="5971158"/>
            <a:ext cx="4130455" cy="495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725635-740D-E149-9458-761FDD4E32FE}"/>
              </a:ext>
            </a:extLst>
          </p:cNvPr>
          <p:cNvSpPr txBox="1"/>
          <p:nvPr/>
        </p:nvSpPr>
        <p:spPr>
          <a:xfrm>
            <a:off x="5820237" y="4127221"/>
            <a:ext cx="27180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CPU Performance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CUDA C Performance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E9E99F-7607-7144-B500-976E1F3AE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106" y="4575857"/>
            <a:ext cx="3816536" cy="4956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6EB46E-B8E2-5142-B27B-6C82DEE19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4" y="3837360"/>
            <a:ext cx="3499160" cy="29214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F4DDB2-C3DB-F443-AE76-9853C29F197F}"/>
              </a:ext>
            </a:extLst>
          </p:cNvPr>
          <p:cNvSpPr/>
          <p:nvPr/>
        </p:nvSpPr>
        <p:spPr>
          <a:xfrm>
            <a:off x="847725" y="3813886"/>
            <a:ext cx="3499160" cy="29448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2686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5B431B4-2351-6748-90FE-D2E94822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SIMECK – CUDA PTX</a:t>
            </a:r>
            <a:endParaRPr kumimoji="1" lang="ko-Kore-KR" alt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8BC1F-AE2B-5D4B-AB83-AAF212B869E8}"/>
              </a:ext>
            </a:extLst>
          </p:cNvPr>
          <p:cNvSpPr txBox="1"/>
          <p:nvPr/>
        </p:nvSpPr>
        <p:spPr>
          <a:xfrm>
            <a:off x="651363" y="1085849"/>
            <a:ext cx="70258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__global__ void Round part (PTX), key schedule part (omitted) </a:t>
            </a: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81B520-5C1D-3D43-BDB6-C1A5B322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1612899"/>
            <a:ext cx="4617720" cy="51801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A5C849-9051-8E40-A950-9934EAAF126C}"/>
              </a:ext>
            </a:extLst>
          </p:cNvPr>
          <p:cNvSpPr/>
          <p:nvPr/>
        </p:nvSpPr>
        <p:spPr>
          <a:xfrm>
            <a:off x="1047749" y="1524834"/>
            <a:ext cx="4800601" cy="526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906950-5F68-E04F-8789-45C835A84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4834"/>
            <a:ext cx="5898677" cy="1374959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F45277E-9433-9243-8747-67A662159634}"/>
              </a:ext>
            </a:extLst>
          </p:cNvPr>
          <p:cNvCxnSpPr/>
          <p:nvPr/>
        </p:nvCxnSpPr>
        <p:spPr>
          <a:xfrm>
            <a:off x="3629025" y="1952625"/>
            <a:ext cx="2714627" cy="2857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D90074-B6F9-9F46-B4C4-72DC3B1A525C}"/>
              </a:ext>
            </a:extLst>
          </p:cNvPr>
          <p:cNvSpPr/>
          <p:nvPr/>
        </p:nvSpPr>
        <p:spPr>
          <a:xfrm>
            <a:off x="1135380" y="2276475"/>
            <a:ext cx="3569970" cy="119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4FBB27-6542-8F49-8B09-2368C695C610}"/>
              </a:ext>
            </a:extLst>
          </p:cNvPr>
          <p:cNvSpPr/>
          <p:nvPr/>
        </p:nvSpPr>
        <p:spPr>
          <a:xfrm>
            <a:off x="7579996" y="2304481"/>
            <a:ext cx="1402079" cy="172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ECEF3F-1826-A347-87E4-7CB1B50F1C0A}"/>
              </a:ext>
            </a:extLst>
          </p:cNvPr>
          <p:cNvSpPr/>
          <p:nvPr/>
        </p:nvSpPr>
        <p:spPr>
          <a:xfrm>
            <a:off x="9201151" y="2294957"/>
            <a:ext cx="1236346" cy="181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04304E-9A09-9842-BDF3-3E5951E5137E}"/>
              </a:ext>
            </a:extLst>
          </p:cNvPr>
          <p:cNvSpPr/>
          <p:nvPr/>
        </p:nvSpPr>
        <p:spPr>
          <a:xfrm>
            <a:off x="1135380" y="3583040"/>
            <a:ext cx="3569970" cy="119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70B334-8A6D-0944-A319-679167198366}"/>
              </a:ext>
            </a:extLst>
          </p:cNvPr>
          <p:cNvSpPr/>
          <p:nvPr/>
        </p:nvSpPr>
        <p:spPr>
          <a:xfrm>
            <a:off x="1122044" y="4802240"/>
            <a:ext cx="4192905" cy="3698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7564A7-FCD0-E349-BD8A-7E6A76836CC1}"/>
              </a:ext>
            </a:extLst>
          </p:cNvPr>
          <p:cNvSpPr/>
          <p:nvPr/>
        </p:nvSpPr>
        <p:spPr>
          <a:xfrm>
            <a:off x="6963123" y="2302720"/>
            <a:ext cx="578427" cy="1745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B6746ED-B3C6-DD4C-A8C9-A4B94AEED562}"/>
              </a:ext>
            </a:extLst>
          </p:cNvPr>
          <p:cNvSpPr/>
          <p:nvPr/>
        </p:nvSpPr>
        <p:spPr>
          <a:xfrm>
            <a:off x="9020522" y="2302720"/>
            <a:ext cx="113954" cy="1720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CBE7C2-0651-754A-8D2F-5D696A1C053F}"/>
              </a:ext>
            </a:extLst>
          </p:cNvPr>
          <p:cNvSpPr/>
          <p:nvPr/>
        </p:nvSpPr>
        <p:spPr>
          <a:xfrm>
            <a:off x="10514042" y="2294957"/>
            <a:ext cx="1236345" cy="1797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991666-D467-024C-BAAC-9D099548E102}"/>
              </a:ext>
            </a:extLst>
          </p:cNvPr>
          <p:cNvSpPr/>
          <p:nvPr/>
        </p:nvSpPr>
        <p:spPr>
          <a:xfrm>
            <a:off x="1122043" y="5192765"/>
            <a:ext cx="4192905" cy="3698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B7BF68-CDE4-C644-BBF0-E24239E50F48}"/>
              </a:ext>
            </a:extLst>
          </p:cNvPr>
          <p:cNvSpPr/>
          <p:nvPr/>
        </p:nvSpPr>
        <p:spPr>
          <a:xfrm>
            <a:off x="1123950" y="5581295"/>
            <a:ext cx="4600575" cy="7995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BE08FFD-0DDB-734D-A21D-BA62B958A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397" y="5492031"/>
            <a:ext cx="4130455" cy="53992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68D8A6F-89FF-6C46-A2EA-7C877587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397" y="4371798"/>
            <a:ext cx="4130455" cy="49565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BF667A-02D6-384D-80B3-FB301673B696}"/>
              </a:ext>
            </a:extLst>
          </p:cNvPr>
          <p:cNvSpPr/>
          <p:nvPr/>
        </p:nvSpPr>
        <p:spPr>
          <a:xfrm>
            <a:off x="6029672" y="3958208"/>
            <a:ext cx="338862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CUDA C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CUDA My PTX performance</a:t>
            </a:r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58422C-C4DA-7C44-9006-B52E130F3B1F}"/>
              </a:ext>
            </a:extLst>
          </p:cNvPr>
          <p:cNvSpPr txBox="1"/>
          <p:nvPr/>
        </p:nvSpPr>
        <p:spPr>
          <a:xfrm>
            <a:off x="9720170" y="4554616"/>
            <a:ext cx="79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Faster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66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B8EA3-E71F-A043-ADEE-9D0CBA4B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Performance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05228E-C475-3049-BA49-EE04AD36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68" y="6071320"/>
            <a:ext cx="3754959" cy="4908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A26CB2-85E6-0844-8CD9-F337D63F1512}"/>
              </a:ext>
            </a:extLst>
          </p:cNvPr>
          <p:cNvSpPr/>
          <p:nvPr/>
        </p:nvSpPr>
        <p:spPr>
          <a:xfrm>
            <a:off x="940579" y="4731797"/>
            <a:ext cx="338862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CUDA My PTX performance</a:t>
            </a:r>
            <a:endParaRPr kumimoji="1"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0037B9-45D8-0348-AAB0-C7692B9B0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168" y="4833713"/>
            <a:ext cx="3754959" cy="450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49B9A6-B789-AB4D-B732-78438FEEE621}"/>
              </a:ext>
            </a:extLst>
          </p:cNvPr>
          <p:cNvSpPr txBox="1"/>
          <p:nvPr/>
        </p:nvSpPr>
        <p:spPr>
          <a:xfrm>
            <a:off x="910099" y="3210441"/>
            <a:ext cx="27180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CPU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CUDA C Performance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6DCD0D-1419-DD4F-843E-3962AC03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899" y="3681607"/>
            <a:ext cx="3469578" cy="450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E9DFEB-6E49-7A48-A328-850A0CE0F51D}"/>
              </a:ext>
            </a:extLst>
          </p:cNvPr>
          <p:cNvSpPr txBox="1"/>
          <p:nvPr/>
        </p:nvSpPr>
        <p:spPr>
          <a:xfrm>
            <a:off x="4208681" y="4959004"/>
            <a:ext cx="72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Faster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105A7-2357-7644-938A-36485B6F14D9}"/>
              </a:ext>
            </a:extLst>
          </p:cNvPr>
          <p:cNvSpPr txBox="1"/>
          <p:nvPr/>
        </p:nvSpPr>
        <p:spPr>
          <a:xfrm>
            <a:off x="495300" y="1251069"/>
            <a:ext cx="36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Parallel</a:t>
            </a:r>
            <a:r>
              <a:rPr kumimoji="1" lang="ko-KR" altLang="en-US" dirty="0"/>
              <a:t> </a:t>
            </a:r>
            <a:r>
              <a:rPr kumimoji="1" lang="en-US" altLang="ko-KR" dirty="0"/>
              <a:t>encryption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(1024 x 76)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8B0FAD-BDC8-954D-B425-E16DF24D5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36" y="1745692"/>
            <a:ext cx="4273222" cy="12402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83C274-D683-CC4A-BB08-291181C3C589}"/>
              </a:ext>
            </a:extLst>
          </p:cNvPr>
          <p:cNvSpPr txBox="1"/>
          <p:nvPr/>
        </p:nvSpPr>
        <p:spPr>
          <a:xfrm>
            <a:off x="5410883" y="205740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20B45-7AA0-B244-AC3A-98458D87954D}"/>
              </a:ext>
            </a:extLst>
          </p:cNvPr>
          <p:cNvSpPr/>
          <p:nvPr/>
        </p:nvSpPr>
        <p:spPr>
          <a:xfrm>
            <a:off x="991283" y="1709076"/>
            <a:ext cx="4785314" cy="1339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63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4A869D-86BB-8D4D-A2B1-FB583DC9B971}"/>
              </a:ext>
            </a:extLst>
          </p:cNvPr>
          <p:cNvSpPr/>
          <p:nvPr/>
        </p:nvSpPr>
        <p:spPr>
          <a:xfrm>
            <a:off x="4038600" y="2419350"/>
            <a:ext cx="4095750" cy="140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EC88E3-5D6E-6B47-BFD9-D61785805B59}"/>
              </a:ext>
            </a:extLst>
          </p:cNvPr>
          <p:cNvSpPr/>
          <p:nvPr/>
        </p:nvSpPr>
        <p:spPr>
          <a:xfrm>
            <a:off x="4038600" y="2616368"/>
            <a:ext cx="38289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6000" dirty="0"/>
              <a:t>Thank you</a:t>
            </a:r>
            <a:endParaRPr kumimoji="1" lang="ko-Kore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8005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SIMECK - C </a:t>
            </a:r>
            <a:endParaRPr lang="ko-KR" altLang="en-US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64FDB75A-B802-AA41-A345-4373FB282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SIMECK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39092C-BB04-BD49-BE98-0BDFB64CDF5B}"/>
              </a:ext>
            </a:extLst>
          </p:cNvPr>
          <p:cNvSpPr/>
          <p:nvPr/>
        </p:nvSpPr>
        <p:spPr>
          <a:xfrm>
            <a:off x="3457903" y="5846095"/>
            <a:ext cx="8124497" cy="144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D5DBB40-C3B7-4F1B-A683-86932C0CAE0C}"/>
              </a:ext>
            </a:extLst>
          </p:cNvPr>
          <p:cNvSpPr txBox="1">
            <a:spLocks/>
          </p:cNvSpPr>
          <p:nvPr/>
        </p:nvSpPr>
        <p:spPr>
          <a:xfrm>
            <a:off x="3797638" y="3058177"/>
            <a:ext cx="7380428" cy="718952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SIMECK - CUDA C</a:t>
            </a:r>
            <a:endParaRPr lang="ko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F321F0D0-837F-4961-BC71-1DB693871962}"/>
              </a:ext>
            </a:extLst>
          </p:cNvPr>
          <p:cNvSpPr txBox="1">
            <a:spLocks/>
          </p:cNvSpPr>
          <p:nvPr/>
        </p:nvSpPr>
        <p:spPr>
          <a:xfrm>
            <a:off x="3806603" y="4005448"/>
            <a:ext cx="7380428" cy="718952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SIMECK - CUDA PTX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4E20025-2174-480C-B871-AF0BEF2DA171}"/>
              </a:ext>
            </a:extLst>
          </p:cNvPr>
          <p:cNvSpPr txBox="1">
            <a:spLocks/>
          </p:cNvSpPr>
          <p:nvPr/>
        </p:nvSpPr>
        <p:spPr>
          <a:xfrm>
            <a:off x="3829937" y="4898824"/>
            <a:ext cx="7380428" cy="718952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Performance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6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dirty="0"/>
              <a:t>SIMECK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ABAC0-8655-024D-8CB5-B1A2162315B2}"/>
              </a:ext>
            </a:extLst>
          </p:cNvPr>
          <p:cNvSpPr txBox="1"/>
          <p:nvPr/>
        </p:nvSpPr>
        <p:spPr>
          <a:xfrm>
            <a:off x="694819" y="1397675"/>
            <a:ext cx="90321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dirty="0"/>
              <a:t>A family of lightweight block ciphers (SPECK + SIMON)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dirty="0"/>
              <a:t>The round function and the key schedule are based on the Feistel architecture  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FBDF6E-FFEC-B347-8A31-29E361504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85" y="2054943"/>
            <a:ext cx="9160030" cy="167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1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8;p16">
            <a:extLst>
              <a:ext uri="{FF2B5EF4-FFF2-40B4-BE49-F238E27FC236}">
                <a16:creationId xmlns:a16="http://schemas.microsoft.com/office/drawing/2014/main" id="{904F2981-2511-6843-8C08-CD3D8B452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dirty="0"/>
              <a:t>SIMECK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ABCE3-53D7-5949-8E2D-73DB9D4E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440" y="1013870"/>
            <a:ext cx="3925244" cy="189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3F505-DF6F-0543-9FE7-D9F5F857BB4E}"/>
              </a:ext>
            </a:extLst>
          </p:cNvPr>
          <p:cNvSpPr txBox="1"/>
          <p:nvPr/>
        </p:nvSpPr>
        <p:spPr>
          <a:xfrm>
            <a:off x="630538" y="1371600"/>
            <a:ext cx="29899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Round functio</a:t>
            </a:r>
            <a:r>
              <a:rPr kumimoji="1" lang="en-US" altLang="ko-KR" dirty="0"/>
              <a:t>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Similar with SIMON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68570C-5D6B-EB45-BFA5-06EEB514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69" y="2479542"/>
            <a:ext cx="3979008" cy="4636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FE81A3-BBFD-C544-B253-0A3F914C7144}"/>
              </a:ext>
            </a:extLst>
          </p:cNvPr>
          <p:cNvSpPr/>
          <p:nvPr/>
        </p:nvSpPr>
        <p:spPr>
          <a:xfrm>
            <a:off x="1453069" y="2479542"/>
            <a:ext cx="3979008" cy="463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842C0BD-08D0-E94E-B6FD-1E60105EF199}"/>
              </a:ext>
            </a:extLst>
          </p:cNvPr>
          <p:cNvCxnSpPr>
            <a:cxnSpLocks/>
          </p:cNvCxnSpPr>
          <p:nvPr/>
        </p:nvCxnSpPr>
        <p:spPr>
          <a:xfrm>
            <a:off x="3989777" y="2873838"/>
            <a:ext cx="0" cy="1073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4ED4559-111A-4D42-880E-C6AE94A7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832" y="4052541"/>
            <a:ext cx="4277727" cy="4740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0359A2-9BDF-4848-AFE4-932409155297}"/>
              </a:ext>
            </a:extLst>
          </p:cNvPr>
          <p:cNvSpPr/>
          <p:nvPr/>
        </p:nvSpPr>
        <p:spPr>
          <a:xfrm>
            <a:off x="1440831" y="4036114"/>
            <a:ext cx="4277699" cy="463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0D8585-E0AA-3640-A9E3-F5A27357B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430" y="2950030"/>
            <a:ext cx="3469708" cy="372993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55D7F1-BF1A-4545-877D-A6E896F913A8}"/>
              </a:ext>
            </a:extLst>
          </p:cNvPr>
          <p:cNvSpPr/>
          <p:nvPr/>
        </p:nvSpPr>
        <p:spPr>
          <a:xfrm>
            <a:off x="7430262" y="2947759"/>
            <a:ext cx="3469708" cy="3356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441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8;p16">
            <a:extLst>
              <a:ext uri="{FF2B5EF4-FFF2-40B4-BE49-F238E27FC236}">
                <a16:creationId xmlns:a16="http://schemas.microsoft.com/office/drawing/2014/main" id="{904F2981-2511-6843-8C08-CD3D8B452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dirty="0"/>
              <a:t>SIMECK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ABCE3-53D7-5949-8E2D-73DB9D4E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440" y="1013870"/>
            <a:ext cx="3925244" cy="1892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D3F505-DF6F-0543-9FE7-D9F5F857BB4E}"/>
                  </a:ext>
                </a:extLst>
              </p:cNvPr>
              <p:cNvSpPr txBox="1"/>
              <p:nvPr/>
            </p:nvSpPr>
            <p:spPr>
              <a:xfrm>
                <a:off x="630538" y="1371600"/>
                <a:ext cx="5991961" cy="3992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Key schedule</a:t>
                </a: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Similar with SPECK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lvl="1"/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ko-Kore-KR" dirty="0"/>
                  <a:t> (constant)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 (sequence) of SIMECK 32/64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lvl="1"/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Initial key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D3F505-DF6F-0543-9FE7-D9F5F85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38" y="1371600"/>
                <a:ext cx="5991961" cy="3992631"/>
              </a:xfrm>
              <a:prstGeom prst="rect">
                <a:avLst/>
              </a:prstGeom>
              <a:blipFill>
                <a:blip r:embed="rId3"/>
                <a:stretch>
                  <a:fillRect l="-634" t="-635" b="-12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96FE81A3-BBFD-C544-B253-0A3F914C7144}"/>
              </a:ext>
            </a:extLst>
          </p:cNvPr>
          <p:cNvSpPr/>
          <p:nvPr/>
        </p:nvSpPr>
        <p:spPr>
          <a:xfrm>
            <a:off x="1453069" y="2479542"/>
            <a:ext cx="3395311" cy="71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66FFBB-7F04-EA43-9577-186F783DE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54" y="2501996"/>
            <a:ext cx="3258541" cy="6900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6B4117-F0A1-8A44-9874-6107D659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454" y="4041822"/>
            <a:ext cx="3629419" cy="5163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BE89CA-2B79-C740-AF03-4CC86D6A1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069" y="5386685"/>
            <a:ext cx="1660786" cy="3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2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BCB1B-01BD-6C4F-9C09-78DCCB4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SIMECK - C</a:t>
            </a:r>
            <a:endParaRPr kumimoji="1" lang="ko-Kore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77F0-559B-144F-A09D-9446BBF02065}"/>
              </a:ext>
            </a:extLst>
          </p:cNvPr>
          <p:cNvSpPr txBox="1"/>
          <p:nvPr/>
        </p:nvSpPr>
        <p:spPr>
          <a:xfrm>
            <a:off x="641838" y="1257299"/>
            <a:ext cx="445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SIMECK 32/64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Round function and Rotation Left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841E3A-AB4D-9D46-A77F-A9AC0B0C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49" y="4200429"/>
            <a:ext cx="3979008" cy="4636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AE88200-8834-1849-A5AF-5C8A750735B8}"/>
              </a:ext>
            </a:extLst>
          </p:cNvPr>
          <p:cNvSpPr/>
          <p:nvPr/>
        </p:nvSpPr>
        <p:spPr>
          <a:xfrm>
            <a:off x="1835149" y="4200429"/>
            <a:ext cx="3979008" cy="463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0B7278C-C67C-C843-92CD-B044F7374B45}"/>
              </a:ext>
            </a:extLst>
          </p:cNvPr>
          <p:cNvCxnSpPr>
            <a:cxnSpLocks/>
          </p:cNvCxnSpPr>
          <p:nvPr/>
        </p:nvCxnSpPr>
        <p:spPr>
          <a:xfrm>
            <a:off x="3982915" y="4752668"/>
            <a:ext cx="0" cy="1073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E653F5F-6080-2D4D-B37A-4E1DF29E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273" y="5931371"/>
            <a:ext cx="4277727" cy="4740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47519E-CA6D-8F42-93CD-78A238FE87FC}"/>
              </a:ext>
            </a:extLst>
          </p:cNvPr>
          <p:cNvSpPr/>
          <p:nvPr/>
        </p:nvSpPr>
        <p:spPr>
          <a:xfrm>
            <a:off x="1818272" y="5914944"/>
            <a:ext cx="4277699" cy="463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AEE093-B87A-9243-9BDF-534D386E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532" y="2305925"/>
            <a:ext cx="71374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2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BCB1B-01BD-6C4F-9C09-78DCCB4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SIMECK - C</a:t>
            </a:r>
            <a:endParaRPr kumimoji="1" lang="ko-Kore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77F0-559B-144F-A09D-9446BBF02065}"/>
              </a:ext>
            </a:extLst>
          </p:cNvPr>
          <p:cNvSpPr txBox="1"/>
          <p:nvPr/>
        </p:nvSpPr>
        <p:spPr>
          <a:xfrm>
            <a:off x="641838" y="1257299"/>
            <a:ext cx="379616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SIMECK 32/64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Key schedule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Similar with round function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B7B6B6-08FF-F544-A4A4-7054CC40ACB5}"/>
              </a:ext>
            </a:extLst>
          </p:cNvPr>
          <p:cNvSpPr/>
          <p:nvPr/>
        </p:nvSpPr>
        <p:spPr>
          <a:xfrm>
            <a:off x="1569125" y="3520481"/>
            <a:ext cx="3326926" cy="71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7800F5-E5BC-F540-B926-07570113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10" y="3542935"/>
            <a:ext cx="3258541" cy="690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B37959-509A-334C-8969-ACFDF7A9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10" y="2432276"/>
            <a:ext cx="2616200" cy="6985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D9A036-78EC-1242-81F8-168EE6822924}"/>
              </a:ext>
            </a:extLst>
          </p:cNvPr>
          <p:cNvSpPr/>
          <p:nvPr/>
        </p:nvSpPr>
        <p:spPr>
          <a:xfrm>
            <a:off x="3821080" y="3841107"/>
            <a:ext cx="1002323" cy="32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E89D388-0812-734C-BD88-4973AEBF08BD}"/>
              </a:ext>
            </a:extLst>
          </p:cNvPr>
          <p:cNvCxnSpPr/>
          <p:nvPr/>
        </p:nvCxnSpPr>
        <p:spPr>
          <a:xfrm flipH="1" flipV="1">
            <a:off x="3702205" y="3155796"/>
            <a:ext cx="607259" cy="6390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533E090-5839-0646-A5C4-1E3C17BC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125" y="5016962"/>
            <a:ext cx="3979008" cy="46365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C09CD-7381-7942-962A-986C1F43EE10}"/>
              </a:ext>
            </a:extLst>
          </p:cNvPr>
          <p:cNvSpPr/>
          <p:nvPr/>
        </p:nvSpPr>
        <p:spPr>
          <a:xfrm>
            <a:off x="1569125" y="5016962"/>
            <a:ext cx="3979008" cy="463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4E066E-29D5-AF47-8625-0A5C17186720}"/>
              </a:ext>
            </a:extLst>
          </p:cNvPr>
          <p:cNvSpPr/>
          <p:nvPr/>
        </p:nvSpPr>
        <p:spPr>
          <a:xfrm>
            <a:off x="3319918" y="5097849"/>
            <a:ext cx="1756907" cy="32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0BC7B9-E095-AD49-B77E-76996DED8A62}"/>
              </a:ext>
            </a:extLst>
          </p:cNvPr>
          <p:cNvSpPr txBox="1"/>
          <p:nvPr/>
        </p:nvSpPr>
        <p:spPr>
          <a:xfrm>
            <a:off x="7134225" y="331470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CAFBA7C-70D4-7B40-9BF6-902C1A40E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561" y="3315318"/>
            <a:ext cx="1498284" cy="3390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1A056D-EDC7-9747-AE9F-C402184E42EB}"/>
              </a:ext>
            </a:extLst>
          </p:cNvPr>
          <p:cNvSpPr txBox="1"/>
          <p:nvPr/>
        </p:nvSpPr>
        <p:spPr>
          <a:xfrm>
            <a:off x="7366416" y="3290670"/>
            <a:ext cx="13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Initial key :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9086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BCB1B-01BD-6C4F-9C09-78DCCB4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SIMECK - C</a:t>
            </a:r>
            <a:endParaRPr kumimoji="1" lang="ko-Kore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77F0-559B-144F-A09D-9446BBF02065}"/>
              </a:ext>
            </a:extLst>
          </p:cNvPr>
          <p:cNvSpPr txBox="1"/>
          <p:nvPr/>
        </p:nvSpPr>
        <p:spPr>
          <a:xfrm>
            <a:off x="641838" y="1257299"/>
            <a:ext cx="195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SIMECK 32/64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727DA5-601C-9E4C-A867-94C080C6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59" y="1747866"/>
            <a:ext cx="5413117" cy="4684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0F4CAB-1779-404E-B0FE-C2EB988D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79" y="4161520"/>
            <a:ext cx="3288436" cy="3831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92FD6D-01F1-644A-9CD4-BE49C7C4ACDF}"/>
              </a:ext>
            </a:extLst>
          </p:cNvPr>
          <p:cNvSpPr/>
          <p:nvPr/>
        </p:nvSpPr>
        <p:spPr>
          <a:xfrm>
            <a:off x="4813479" y="4159778"/>
            <a:ext cx="3288436" cy="384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5631F3-82A0-2049-8E01-76EE4C119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507" y="4967755"/>
            <a:ext cx="2693009" cy="5702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5E0600-F71B-CB43-8286-9D960156CD33}"/>
              </a:ext>
            </a:extLst>
          </p:cNvPr>
          <p:cNvSpPr/>
          <p:nvPr/>
        </p:nvSpPr>
        <p:spPr>
          <a:xfrm>
            <a:off x="6393636" y="5232250"/>
            <a:ext cx="890880" cy="247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459576-DA52-3944-AD33-21C04DD60E54}"/>
              </a:ext>
            </a:extLst>
          </p:cNvPr>
          <p:cNvSpPr/>
          <p:nvPr/>
        </p:nvSpPr>
        <p:spPr>
          <a:xfrm>
            <a:off x="4563248" y="4979630"/>
            <a:ext cx="2749525" cy="535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C627C3-58F8-214A-BDCD-6D3A291C538A}"/>
              </a:ext>
            </a:extLst>
          </p:cNvPr>
          <p:cNvSpPr/>
          <p:nvPr/>
        </p:nvSpPr>
        <p:spPr>
          <a:xfrm>
            <a:off x="1618226" y="4559514"/>
            <a:ext cx="1635413" cy="486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087855-E8CF-A344-BF53-A2628E724217}"/>
              </a:ext>
            </a:extLst>
          </p:cNvPr>
          <p:cNvSpPr/>
          <p:nvPr/>
        </p:nvSpPr>
        <p:spPr>
          <a:xfrm>
            <a:off x="4620082" y="4979630"/>
            <a:ext cx="894893" cy="2526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A5BC60-89CD-F341-AE69-DFFFB90C5E55}"/>
              </a:ext>
            </a:extLst>
          </p:cNvPr>
          <p:cNvSpPr/>
          <p:nvPr/>
        </p:nvSpPr>
        <p:spPr>
          <a:xfrm>
            <a:off x="1618226" y="5578481"/>
            <a:ext cx="1182124" cy="6032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4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BCB1B-01BD-6C4F-9C09-78DCCB4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SIMECK – CUDA C(1)</a:t>
            </a:r>
            <a:endParaRPr kumimoji="1" lang="ko-Kore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77F0-559B-144F-A09D-9446BBF02065}"/>
              </a:ext>
            </a:extLst>
          </p:cNvPr>
          <p:cNvSpPr txBox="1"/>
          <p:nvPr/>
        </p:nvSpPr>
        <p:spPr>
          <a:xfrm>
            <a:off x="641838" y="1257299"/>
            <a:ext cx="710784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SIMECK 32/64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Round function + key schedule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Frequent memory access GPU &amp; CPU </a:t>
            </a:r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en-US" altLang="ko-Kore-KR" dirty="0">
                <a:solidFill>
                  <a:srgbClr val="FF0000"/>
                </a:solidFill>
                <a:sym typeface="Wingdings" pitchFamily="2" charset="2"/>
              </a:rPr>
              <a:t>Low performance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A59C9-DB9D-9E4E-88D6-204A14541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810" y="2268472"/>
            <a:ext cx="5867190" cy="9026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04CD1C-4726-8943-B5A9-669656F8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42" y="2258186"/>
            <a:ext cx="4685776" cy="314249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D6E6C1-EE73-0149-9A86-DEE9543AB344}"/>
              </a:ext>
            </a:extLst>
          </p:cNvPr>
          <p:cNvSpPr/>
          <p:nvPr/>
        </p:nvSpPr>
        <p:spPr>
          <a:xfrm>
            <a:off x="6646022" y="4380320"/>
            <a:ext cx="3326926" cy="712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D5EB5DC-7634-7F4E-B1E0-328F390C6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407" y="4402774"/>
            <a:ext cx="3258541" cy="69004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E48C79-BFBD-D441-BDF8-CC9B9FE3960E}"/>
              </a:ext>
            </a:extLst>
          </p:cNvPr>
          <p:cNvSpPr/>
          <p:nvPr/>
        </p:nvSpPr>
        <p:spPr>
          <a:xfrm>
            <a:off x="7526378" y="4715284"/>
            <a:ext cx="281116" cy="32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8A487B-BDC3-4B41-AEEE-433063ADF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22" y="3429000"/>
            <a:ext cx="3979008" cy="46365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4BDB21-FA0C-ED47-9CC7-13AC2DE17EBD}"/>
              </a:ext>
            </a:extLst>
          </p:cNvPr>
          <p:cNvSpPr/>
          <p:nvPr/>
        </p:nvSpPr>
        <p:spPr>
          <a:xfrm>
            <a:off x="6646022" y="3429000"/>
            <a:ext cx="3979008" cy="463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DA78E-7262-7D4D-82AA-7649BB441EED}"/>
              </a:ext>
            </a:extLst>
          </p:cNvPr>
          <p:cNvSpPr/>
          <p:nvPr/>
        </p:nvSpPr>
        <p:spPr>
          <a:xfrm>
            <a:off x="9874418" y="3519413"/>
            <a:ext cx="279304" cy="268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C8B689-7F63-F547-A49F-E821C7E0C5E3}"/>
              </a:ext>
            </a:extLst>
          </p:cNvPr>
          <p:cNvSpPr/>
          <p:nvPr/>
        </p:nvSpPr>
        <p:spPr>
          <a:xfrm>
            <a:off x="3114675" y="2719794"/>
            <a:ext cx="2257425" cy="175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14B497-C2B2-F747-A09B-E1C7BD56AB77}"/>
              </a:ext>
            </a:extLst>
          </p:cNvPr>
          <p:cNvSpPr/>
          <p:nvPr/>
        </p:nvSpPr>
        <p:spPr>
          <a:xfrm>
            <a:off x="3267076" y="3847622"/>
            <a:ext cx="1371600" cy="175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6ADDF7-265A-034D-8401-E720E77392E0}"/>
              </a:ext>
            </a:extLst>
          </p:cNvPr>
          <p:cNvSpPr/>
          <p:nvPr/>
        </p:nvSpPr>
        <p:spPr>
          <a:xfrm>
            <a:off x="1762125" y="3086100"/>
            <a:ext cx="2209800" cy="5810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4848587E-CCED-D748-AFDF-5EFABB51BF66}"/>
              </a:ext>
            </a:extLst>
          </p:cNvPr>
          <p:cNvSpPr/>
          <p:nvPr/>
        </p:nvSpPr>
        <p:spPr>
          <a:xfrm>
            <a:off x="1342366" y="2628900"/>
            <a:ext cx="448334" cy="790703"/>
          </a:xfrm>
          <a:custGeom>
            <a:avLst/>
            <a:gdLst>
              <a:gd name="connsiteX0" fmla="*/ 438809 w 448334"/>
              <a:gd name="connsiteY0" fmla="*/ 781050 h 790703"/>
              <a:gd name="connsiteX1" fmla="*/ 305459 w 448334"/>
              <a:gd name="connsiteY1" fmla="*/ 781050 h 790703"/>
              <a:gd name="connsiteX2" fmla="*/ 248309 w 448334"/>
              <a:gd name="connsiteY2" fmla="*/ 762000 h 790703"/>
              <a:gd name="connsiteX3" fmla="*/ 191159 w 448334"/>
              <a:gd name="connsiteY3" fmla="*/ 723900 h 790703"/>
              <a:gd name="connsiteX4" fmla="*/ 124484 w 448334"/>
              <a:gd name="connsiteY4" fmla="*/ 638175 h 790703"/>
              <a:gd name="connsiteX5" fmla="*/ 105434 w 448334"/>
              <a:gd name="connsiteY5" fmla="*/ 581025 h 790703"/>
              <a:gd name="connsiteX6" fmla="*/ 114959 w 448334"/>
              <a:gd name="connsiteY6" fmla="*/ 495300 h 790703"/>
              <a:gd name="connsiteX7" fmla="*/ 143534 w 448334"/>
              <a:gd name="connsiteY7" fmla="*/ 476250 h 790703"/>
              <a:gd name="connsiteX8" fmla="*/ 257834 w 448334"/>
              <a:gd name="connsiteY8" fmla="*/ 485775 h 790703"/>
              <a:gd name="connsiteX9" fmla="*/ 334034 w 448334"/>
              <a:gd name="connsiteY9" fmla="*/ 533400 h 790703"/>
              <a:gd name="connsiteX10" fmla="*/ 314984 w 448334"/>
              <a:gd name="connsiteY10" fmla="*/ 628650 h 790703"/>
              <a:gd name="connsiteX11" fmla="*/ 257834 w 448334"/>
              <a:gd name="connsiteY11" fmla="*/ 666750 h 790703"/>
              <a:gd name="connsiteX12" fmla="*/ 86384 w 448334"/>
              <a:gd name="connsiteY12" fmla="*/ 657225 h 790703"/>
              <a:gd name="connsiteX13" fmla="*/ 57809 w 448334"/>
              <a:gd name="connsiteY13" fmla="*/ 647700 h 790703"/>
              <a:gd name="connsiteX14" fmla="*/ 29234 w 448334"/>
              <a:gd name="connsiteY14" fmla="*/ 619125 h 790703"/>
              <a:gd name="connsiteX15" fmla="*/ 19709 w 448334"/>
              <a:gd name="connsiteY15" fmla="*/ 590550 h 790703"/>
              <a:gd name="connsiteX16" fmla="*/ 659 w 448334"/>
              <a:gd name="connsiteY16" fmla="*/ 561975 h 790703"/>
              <a:gd name="connsiteX17" fmla="*/ 10184 w 448334"/>
              <a:gd name="connsiteY17" fmla="*/ 342900 h 790703"/>
              <a:gd name="connsiteX18" fmla="*/ 19709 w 448334"/>
              <a:gd name="connsiteY18" fmla="*/ 314325 h 790703"/>
              <a:gd name="connsiteX19" fmla="*/ 38759 w 448334"/>
              <a:gd name="connsiteY19" fmla="*/ 285750 h 790703"/>
              <a:gd name="connsiteX20" fmla="*/ 67334 w 448334"/>
              <a:gd name="connsiteY20" fmla="*/ 266700 h 790703"/>
              <a:gd name="connsiteX21" fmla="*/ 134009 w 448334"/>
              <a:gd name="connsiteY21" fmla="*/ 190500 h 790703"/>
              <a:gd name="connsiteX22" fmla="*/ 172109 w 448334"/>
              <a:gd name="connsiteY22" fmla="*/ 133350 h 790703"/>
              <a:gd name="connsiteX23" fmla="*/ 286409 w 448334"/>
              <a:gd name="connsiteY23" fmla="*/ 57150 h 790703"/>
              <a:gd name="connsiteX24" fmla="*/ 314984 w 448334"/>
              <a:gd name="connsiteY24" fmla="*/ 38100 h 790703"/>
              <a:gd name="connsiteX25" fmla="*/ 372134 w 448334"/>
              <a:gd name="connsiteY25" fmla="*/ 19050 h 790703"/>
              <a:gd name="connsiteX26" fmla="*/ 400709 w 448334"/>
              <a:gd name="connsiteY26" fmla="*/ 9525 h 790703"/>
              <a:gd name="connsiteX27" fmla="*/ 429284 w 448334"/>
              <a:gd name="connsiteY27" fmla="*/ 0 h 790703"/>
              <a:gd name="connsiteX28" fmla="*/ 448334 w 448334"/>
              <a:gd name="connsiteY28" fmla="*/ 0 h 79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48334" h="790703">
                <a:moveTo>
                  <a:pt x="438809" y="781050"/>
                </a:moveTo>
                <a:cubicBezTo>
                  <a:pt x="370827" y="790762"/>
                  <a:pt x="373441" y="796738"/>
                  <a:pt x="305459" y="781050"/>
                </a:cubicBezTo>
                <a:cubicBezTo>
                  <a:pt x="285893" y="776535"/>
                  <a:pt x="248309" y="762000"/>
                  <a:pt x="248309" y="762000"/>
                </a:cubicBezTo>
                <a:cubicBezTo>
                  <a:pt x="157152" y="670843"/>
                  <a:pt x="273867" y="779039"/>
                  <a:pt x="191159" y="723900"/>
                </a:cubicBezTo>
                <a:cubicBezTo>
                  <a:pt x="170026" y="709811"/>
                  <a:pt x="129890" y="654394"/>
                  <a:pt x="124484" y="638175"/>
                </a:cubicBezTo>
                <a:lnTo>
                  <a:pt x="105434" y="581025"/>
                </a:lnTo>
                <a:cubicBezTo>
                  <a:pt x="108609" y="552450"/>
                  <a:pt x="105134" y="522320"/>
                  <a:pt x="114959" y="495300"/>
                </a:cubicBezTo>
                <a:cubicBezTo>
                  <a:pt x="118871" y="484542"/>
                  <a:pt x="132112" y="477011"/>
                  <a:pt x="143534" y="476250"/>
                </a:cubicBezTo>
                <a:cubicBezTo>
                  <a:pt x="181681" y="473707"/>
                  <a:pt x="219734" y="482600"/>
                  <a:pt x="257834" y="485775"/>
                </a:cubicBezTo>
                <a:cubicBezTo>
                  <a:pt x="325844" y="508445"/>
                  <a:pt x="303845" y="488117"/>
                  <a:pt x="334034" y="533400"/>
                </a:cubicBezTo>
                <a:cubicBezTo>
                  <a:pt x="327684" y="565150"/>
                  <a:pt x="331048" y="600537"/>
                  <a:pt x="314984" y="628650"/>
                </a:cubicBezTo>
                <a:cubicBezTo>
                  <a:pt x="303625" y="648529"/>
                  <a:pt x="257834" y="666750"/>
                  <a:pt x="257834" y="666750"/>
                </a:cubicBezTo>
                <a:cubicBezTo>
                  <a:pt x="200684" y="663575"/>
                  <a:pt x="143364" y="662652"/>
                  <a:pt x="86384" y="657225"/>
                </a:cubicBezTo>
                <a:cubicBezTo>
                  <a:pt x="76389" y="656273"/>
                  <a:pt x="66163" y="653269"/>
                  <a:pt x="57809" y="647700"/>
                </a:cubicBezTo>
                <a:cubicBezTo>
                  <a:pt x="46601" y="640228"/>
                  <a:pt x="38759" y="628650"/>
                  <a:pt x="29234" y="619125"/>
                </a:cubicBezTo>
                <a:cubicBezTo>
                  <a:pt x="26059" y="609600"/>
                  <a:pt x="24199" y="599530"/>
                  <a:pt x="19709" y="590550"/>
                </a:cubicBezTo>
                <a:cubicBezTo>
                  <a:pt x="14589" y="580311"/>
                  <a:pt x="1099" y="573414"/>
                  <a:pt x="659" y="561975"/>
                </a:cubicBezTo>
                <a:cubicBezTo>
                  <a:pt x="-2150" y="488935"/>
                  <a:pt x="4578" y="415779"/>
                  <a:pt x="10184" y="342900"/>
                </a:cubicBezTo>
                <a:cubicBezTo>
                  <a:pt x="10954" y="332889"/>
                  <a:pt x="15219" y="323305"/>
                  <a:pt x="19709" y="314325"/>
                </a:cubicBezTo>
                <a:cubicBezTo>
                  <a:pt x="24829" y="304086"/>
                  <a:pt x="30664" y="293845"/>
                  <a:pt x="38759" y="285750"/>
                </a:cubicBezTo>
                <a:cubicBezTo>
                  <a:pt x="46854" y="277655"/>
                  <a:pt x="57809" y="273050"/>
                  <a:pt x="67334" y="266700"/>
                </a:cubicBezTo>
                <a:cubicBezTo>
                  <a:pt x="111784" y="200025"/>
                  <a:pt x="86384" y="222250"/>
                  <a:pt x="134009" y="190500"/>
                </a:cubicBezTo>
                <a:cubicBezTo>
                  <a:pt x="146709" y="171450"/>
                  <a:pt x="153059" y="146050"/>
                  <a:pt x="172109" y="133350"/>
                </a:cubicBezTo>
                <a:lnTo>
                  <a:pt x="286409" y="57150"/>
                </a:lnTo>
                <a:cubicBezTo>
                  <a:pt x="295934" y="50800"/>
                  <a:pt x="304124" y="41720"/>
                  <a:pt x="314984" y="38100"/>
                </a:cubicBezTo>
                <a:lnTo>
                  <a:pt x="372134" y="19050"/>
                </a:lnTo>
                <a:lnTo>
                  <a:pt x="400709" y="9525"/>
                </a:lnTo>
                <a:cubicBezTo>
                  <a:pt x="410234" y="6350"/>
                  <a:pt x="419244" y="0"/>
                  <a:pt x="429284" y="0"/>
                </a:cubicBezTo>
                <a:lnTo>
                  <a:pt x="448334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4798A6-4F84-1B4F-A85A-8B0749D39D15}"/>
              </a:ext>
            </a:extLst>
          </p:cNvPr>
          <p:cNvSpPr/>
          <p:nvPr/>
        </p:nvSpPr>
        <p:spPr>
          <a:xfrm>
            <a:off x="11315700" y="2571750"/>
            <a:ext cx="657225" cy="257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52402D-82AD-274F-A8EA-259DC0DDD2EA}"/>
              </a:ext>
            </a:extLst>
          </p:cNvPr>
          <p:cNvSpPr txBox="1"/>
          <p:nvPr/>
        </p:nvSpPr>
        <p:spPr>
          <a:xfrm>
            <a:off x="9848848" y="2248585"/>
            <a:ext cx="2336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chemeClr val="bg1"/>
                </a:solidFill>
              </a:rPr>
              <a:t>Key use in round </a:t>
            </a:r>
            <a:r>
              <a:rPr kumimoji="1" lang="en-US" altLang="ko-Kore-KR" sz="1500" dirty="0" err="1">
                <a:solidFill>
                  <a:schemeClr val="bg1"/>
                </a:solidFill>
              </a:rPr>
              <a:t>fuction</a:t>
            </a:r>
            <a:endParaRPr kumimoji="1" lang="ko-Kore-KR" altLang="en-US" sz="15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D01516-E097-F84C-AD78-405B25D0B680}"/>
              </a:ext>
            </a:extLst>
          </p:cNvPr>
          <p:cNvSpPr txBox="1"/>
          <p:nvPr/>
        </p:nvSpPr>
        <p:spPr>
          <a:xfrm>
            <a:off x="7801852" y="2736249"/>
            <a:ext cx="25839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chemeClr val="bg1"/>
                </a:solidFill>
              </a:rPr>
              <a:t>Key update in key schedule</a:t>
            </a:r>
            <a:endParaRPr kumimoji="1" lang="ko-Kore-KR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798256-C82E-8C4E-915C-B6509B5A6D50}"/>
              </a:ext>
            </a:extLst>
          </p:cNvPr>
          <p:cNvSpPr/>
          <p:nvPr/>
        </p:nvSpPr>
        <p:spPr>
          <a:xfrm>
            <a:off x="6660641" y="2790294"/>
            <a:ext cx="903086" cy="2100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15A8C2-5143-934E-978A-6B0A3C0DA836}"/>
              </a:ext>
            </a:extLst>
          </p:cNvPr>
          <p:cNvSpPr txBox="1"/>
          <p:nvPr/>
        </p:nvSpPr>
        <p:spPr>
          <a:xfrm>
            <a:off x="3357026" y="3617116"/>
            <a:ext cx="327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err="1">
                <a:solidFill>
                  <a:schemeClr val="bg1"/>
                </a:solidFill>
              </a:rPr>
              <a:t>lft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92D4F3-975A-794C-B377-5660E3B731C4}"/>
              </a:ext>
            </a:extLst>
          </p:cNvPr>
          <p:cNvSpPr txBox="1"/>
          <p:nvPr/>
        </p:nvSpPr>
        <p:spPr>
          <a:xfrm>
            <a:off x="4022548" y="3615270"/>
            <a:ext cx="382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err="1">
                <a:solidFill>
                  <a:schemeClr val="bg1"/>
                </a:solidFill>
              </a:rPr>
              <a:t>rgt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A4B55-0F94-7B4D-83CB-F4A068AC8A01}"/>
              </a:ext>
            </a:extLst>
          </p:cNvPr>
          <p:cNvSpPr/>
          <p:nvPr/>
        </p:nvSpPr>
        <p:spPr>
          <a:xfrm>
            <a:off x="7949726" y="2275612"/>
            <a:ext cx="727549" cy="202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D1F089-FA26-484E-ABD6-95798C81066B}"/>
              </a:ext>
            </a:extLst>
          </p:cNvPr>
          <p:cNvSpPr txBox="1"/>
          <p:nvPr/>
        </p:nvSpPr>
        <p:spPr>
          <a:xfrm>
            <a:off x="7756909" y="1971586"/>
            <a:ext cx="1104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Value update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5449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252</Words>
  <Application>Microsoft Macintosh PowerPoint</Application>
  <PresentationFormat>와이드스크린</PresentationFormat>
  <Paragraphs>155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Cambria Math</vt:lpstr>
      <vt:lpstr>Office 테마</vt:lpstr>
      <vt:lpstr>CUDA programing</vt:lpstr>
      <vt:lpstr>PowerPoint 프레젠테이션</vt:lpstr>
      <vt:lpstr>SIMECK</vt:lpstr>
      <vt:lpstr>SIMECK</vt:lpstr>
      <vt:lpstr>SIMECK</vt:lpstr>
      <vt:lpstr>SIMECK - C</vt:lpstr>
      <vt:lpstr>SIMECK - C</vt:lpstr>
      <vt:lpstr>SIMECK - C</vt:lpstr>
      <vt:lpstr>SIMECK – CUDA C(1)</vt:lpstr>
      <vt:lpstr>SIMECK – CUDA C(2)</vt:lpstr>
      <vt:lpstr>SIMECK – CUDA C(2)</vt:lpstr>
      <vt:lpstr>SIMECK – CUDA PTX</vt:lpstr>
      <vt:lpstr>Performance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programing</dc:title>
  <dc:creator>19213202@hansung.edu</dc:creator>
  <cp:lastModifiedBy>장경배</cp:lastModifiedBy>
  <cp:revision>18</cp:revision>
  <dcterms:created xsi:type="dcterms:W3CDTF">2020-10-18T10:47:47Z</dcterms:created>
  <dcterms:modified xsi:type="dcterms:W3CDTF">2020-10-19T09:56:24Z</dcterms:modified>
</cp:coreProperties>
</file>